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32"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83314" autoAdjust="0"/>
  </p:normalViewPr>
  <p:slideViewPr>
    <p:cSldViewPr snapToGrid="0">
      <p:cViewPr varScale="1">
        <p:scale>
          <a:sx n="97" d="100"/>
          <a:sy n="97" d="100"/>
        </p:scale>
        <p:origin x="82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554458-E422-4000-B8EF-3E90A6C0987D}" type="datetimeFigureOut">
              <a:rPr lang="en-US" smtClean="0"/>
              <a:t>14-Jun-20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DCA554-98E5-4562-BEA6-C590B721F385}" type="slidenum">
              <a:rPr lang="en-US" smtClean="0"/>
              <a:t>‹#›</a:t>
            </a:fld>
            <a:endParaRPr lang="en-US"/>
          </a:p>
        </p:txBody>
      </p:sp>
    </p:spTree>
    <p:extLst>
      <p:ext uri="{BB962C8B-B14F-4D97-AF65-F5344CB8AC3E}">
        <p14:creationId xmlns:p14="http://schemas.microsoft.com/office/powerpoint/2010/main" val="130747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the definition.. As</a:t>
            </a:r>
            <a:r>
              <a:rPr lang="en-US" baseline="0" dirty="0" smtClean="0"/>
              <a:t> the term suggests, iterative statements are simply repeated execution of a set number of statements. </a:t>
            </a:r>
            <a:r>
              <a:rPr lang="en-US" sz="1200" b="0" i="0" kern="1200" dirty="0" smtClean="0">
                <a:solidFill>
                  <a:schemeClr val="tx1"/>
                </a:solidFill>
                <a:effectLst/>
                <a:latin typeface="+mn-lt"/>
                <a:ea typeface="+mn-ea"/>
                <a:cs typeface="+mn-cs"/>
              </a:rPr>
              <a:t>When the first group of instructions is carried out again, it is called an iteration.  When a cycle of instructions is carried out in a repeated manner, it is called a loop.  It is the replication of a process in a computer program, commonly executed with the use of loops.</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Moving</a:t>
            </a:r>
            <a:r>
              <a:rPr lang="en-US" sz="1200" b="0" i="0" kern="1200" baseline="0" dirty="0" smtClean="0">
                <a:solidFill>
                  <a:schemeClr val="tx1"/>
                </a:solidFill>
                <a:effectLst/>
                <a:latin typeface="+mn-lt"/>
                <a:ea typeface="+mn-ea"/>
                <a:cs typeface="+mn-cs"/>
              </a:rPr>
              <a:t> on to the types of iterative statements, we have two such types. First is the count controlled loops, in which a block of code is executed some fixed number of times, an example is the for loop. The second type is condition controlled loops, in which a block of code is executed until some Boolean condition either remains false or true (this depends on the developer).</a:t>
            </a:r>
          </a:p>
          <a:p>
            <a:endParaRPr lang="en-US" sz="1200" b="0" i="0" kern="1200" baseline="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Iteration is essential as it lets a programmer streamline a design since a few definite steps are repeated.  It is also briefer since we do not have to repeat lines of code</a:t>
            </a:r>
            <a:r>
              <a:rPr lang="en-US" sz="1200" b="0" i="0" kern="1200" baseline="0" dirty="0" smtClean="0">
                <a:solidFill>
                  <a:schemeClr val="tx1"/>
                </a:solidFill>
                <a:effectLst/>
                <a:latin typeface="+mn-lt"/>
                <a:ea typeface="+mn-ea"/>
                <a:cs typeface="+mn-cs"/>
              </a:rPr>
              <a:t> which has to be repeated, instead we use a loop for this purpose.</a:t>
            </a:r>
            <a:endParaRPr lang="en-US" dirty="0"/>
          </a:p>
        </p:txBody>
      </p:sp>
      <p:sp>
        <p:nvSpPr>
          <p:cNvPr id="4" name="Slide Number Placeholder 3"/>
          <p:cNvSpPr>
            <a:spLocks noGrp="1"/>
          </p:cNvSpPr>
          <p:nvPr>
            <p:ph type="sldNum" sz="quarter" idx="10"/>
          </p:nvPr>
        </p:nvSpPr>
        <p:spPr/>
        <p:txBody>
          <a:bodyPr/>
          <a:lstStyle/>
          <a:p>
            <a:fld id="{00DCA554-98E5-4562-BEA6-C590B721F385}" type="slidenum">
              <a:rPr lang="en-US" smtClean="0"/>
              <a:t>2</a:t>
            </a:fld>
            <a:endParaRPr lang="en-US"/>
          </a:p>
        </p:txBody>
      </p:sp>
    </p:spTree>
    <p:extLst>
      <p:ext uri="{BB962C8B-B14F-4D97-AF65-F5344CB8AC3E}">
        <p14:creationId xmlns:p14="http://schemas.microsoft.com/office/powerpoint/2010/main" val="3261547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this presentation, we will focus on the while loop only. This</a:t>
            </a:r>
            <a:r>
              <a:rPr lang="en-US" baseline="0" dirty="0" smtClean="0"/>
              <a:t> is an example of an iteration written in C++. </a:t>
            </a:r>
          </a:p>
          <a:p>
            <a:endParaRPr lang="en-US" baseline="0" dirty="0" smtClean="0"/>
          </a:p>
          <a:p>
            <a:r>
              <a:rPr lang="en-US" baseline="0" dirty="0" smtClean="0"/>
              <a:t>It initializes two variables sum and I giving the values of 0 and 1 respectively and takes an input from the user which is stored in a variable n. The loop contains two statements that is adding the value of </a:t>
            </a:r>
            <a:r>
              <a:rPr lang="en-US" baseline="0" dirty="0" err="1" smtClean="0"/>
              <a:t>i</a:t>
            </a:r>
            <a:r>
              <a:rPr lang="en-US" baseline="0" dirty="0" smtClean="0"/>
              <a:t> to sum, and then incrementing sum by 1. This loop is executed until the value of </a:t>
            </a:r>
            <a:r>
              <a:rPr lang="en-US" baseline="0" dirty="0" err="1" smtClean="0"/>
              <a:t>i</a:t>
            </a:r>
            <a:r>
              <a:rPr lang="en-US" baseline="0" dirty="0" smtClean="0"/>
              <a:t> is less than or equal to n. When </a:t>
            </a:r>
            <a:r>
              <a:rPr lang="en-US" baseline="0" dirty="0" err="1" smtClean="0"/>
              <a:t>i</a:t>
            </a:r>
            <a:r>
              <a:rPr lang="en-US" baseline="0" dirty="0" smtClean="0"/>
              <a:t> reaches a value greater than n by 1, the loop terminates. The sum variable is then printed on the user’s screen.</a:t>
            </a:r>
            <a:br>
              <a:rPr lang="en-US" baseline="0" dirty="0" smtClean="0"/>
            </a:br>
            <a:r>
              <a:rPr lang="en-US" baseline="0" dirty="0" smtClean="0"/>
              <a:t/>
            </a:r>
            <a:br>
              <a:rPr lang="en-US" baseline="0" dirty="0" smtClean="0"/>
            </a:br>
            <a:r>
              <a:rPr lang="en-US" baseline="0" dirty="0" smtClean="0"/>
              <a:t>This is a basic example, the Boolean expression contained inside the while loop can be more or less complex than this. This is up to the developer and depends on problem statement.</a:t>
            </a:r>
            <a:endParaRPr lang="en-US" dirty="0"/>
          </a:p>
        </p:txBody>
      </p:sp>
      <p:sp>
        <p:nvSpPr>
          <p:cNvPr id="4" name="Slide Number Placeholder 3"/>
          <p:cNvSpPr>
            <a:spLocks noGrp="1"/>
          </p:cNvSpPr>
          <p:nvPr>
            <p:ph type="sldNum" sz="quarter" idx="10"/>
          </p:nvPr>
        </p:nvSpPr>
        <p:spPr/>
        <p:txBody>
          <a:bodyPr/>
          <a:lstStyle/>
          <a:p>
            <a:fld id="{00DCA554-98E5-4562-BEA6-C590B721F385}" type="slidenum">
              <a:rPr lang="en-US" smtClean="0"/>
              <a:t>3</a:t>
            </a:fld>
            <a:endParaRPr lang="en-US"/>
          </a:p>
        </p:txBody>
      </p:sp>
    </p:spTree>
    <p:extLst>
      <p:ext uri="{BB962C8B-B14F-4D97-AF65-F5344CB8AC3E}">
        <p14:creationId xmlns:p14="http://schemas.microsoft.com/office/powerpoint/2010/main" val="1383496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Next, we move on to how a compiler deals with processing a while loop. </a:t>
            </a:r>
            <a:br>
              <a:rPr lang="en-US" baseline="0" dirty="0" smtClean="0"/>
            </a:br>
            <a:r>
              <a:rPr lang="en-US" baseline="0" dirty="0" smtClean="0"/>
              <a:t/>
            </a:r>
            <a:br>
              <a:rPr lang="en-US" baseline="0" dirty="0" smtClean="0"/>
            </a:br>
            <a:r>
              <a:rPr lang="en-US" baseline="0" dirty="0" smtClean="0"/>
              <a:t>Like any other statement, it is first processed in the lexical </a:t>
            </a:r>
            <a:r>
              <a:rPr lang="en-US" baseline="0" dirty="0" err="1" smtClean="0"/>
              <a:t>analyser</a:t>
            </a:r>
            <a:r>
              <a:rPr lang="en-US" baseline="0" dirty="0" smtClean="0"/>
              <a:t> where it is divided into token lexeme. The resultant token lexeme pairs are then passed on to the parser for parsing. This generates parse trees and symbol tables for scope resolution etc. The resultant parse trees and token lexeme pairs as well as the symbol table are then used for translation by the translator. This generates three address code, errors are also checked in this part. Other parts of the compiler also perform their own error checking. This three address code is passed on to the virtual machine, which generates machine code out of it and executes it. We will focus on the generation of three address code in this presentation assuming that we have a CFG and a grammar for this language. </a:t>
            </a:r>
            <a:br>
              <a:rPr lang="en-US" baseline="0" dirty="0" smtClean="0"/>
            </a:br>
            <a:endParaRPr lang="en-US" baseline="0" dirty="0" smtClean="0"/>
          </a:p>
          <a:p>
            <a:r>
              <a:rPr lang="en-US" baseline="0" dirty="0" smtClean="0"/>
              <a:t>Note: I have skipped a few details in order to maintain focus on the main topic i.e. translation of iterative statements</a:t>
            </a:r>
            <a:endParaRPr lang="en-US" dirty="0"/>
          </a:p>
        </p:txBody>
      </p:sp>
      <p:sp>
        <p:nvSpPr>
          <p:cNvPr id="4" name="Slide Number Placeholder 3"/>
          <p:cNvSpPr>
            <a:spLocks noGrp="1"/>
          </p:cNvSpPr>
          <p:nvPr>
            <p:ph type="sldNum" sz="quarter" idx="10"/>
          </p:nvPr>
        </p:nvSpPr>
        <p:spPr/>
        <p:txBody>
          <a:bodyPr/>
          <a:lstStyle/>
          <a:p>
            <a:fld id="{00DCA554-98E5-4562-BEA6-C590B721F385}" type="slidenum">
              <a:rPr lang="en-US" smtClean="0"/>
              <a:t>4</a:t>
            </a:fld>
            <a:endParaRPr lang="en-US"/>
          </a:p>
        </p:txBody>
      </p:sp>
    </p:spTree>
    <p:extLst>
      <p:ext uri="{BB962C8B-B14F-4D97-AF65-F5344CB8AC3E}">
        <p14:creationId xmlns:p14="http://schemas.microsoft.com/office/powerpoint/2010/main" val="4024861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three address code for the example code is shown here. The highlighted part</a:t>
            </a:r>
            <a:r>
              <a:rPr lang="en-US" baseline="0" dirty="0" smtClean="0"/>
              <a:t> in red shows the while loop.</a:t>
            </a:r>
            <a:endParaRPr lang="en-US" dirty="0"/>
          </a:p>
        </p:txBody>
      </p:sp>
      <p:sp>
        <p:nvSpPr>
          <p:cNvPr id="4" name="Slide Number Placeholder 3"/>
          <p:cNvSpPr>
            <a:spLocks noGrp="1"/>
          </p:cNvSpPr>
          <p:nvPr>
            <p:ph type="sldNum" sz="quarter" idx="10"/>
          </p:nvPr>
        </p:nvSpPr>
        <p:spPr/>
        <p:txBody>
          <a:bodyPr/>
          <a:lstStyle/>
          <a:p>
            <a:fld id="{00DCA554-98E5-4562-BEA6-C590B721F385}" type="slidenum">
              <a:rPr lang="en-US" smtClean="0"/>
              <a:t>5</a:t>
            </a:fld>
            <a:endParaRPr lang="en-US"/>
          </a:p>
        </p:txBody>
      </p:sp>
    </p:spTree>
    <p:extLst>
      <p:ext uri="{BB962C8B-B14F-4D97-AF65-F5344CB8AC3E}">
        <p14:creationId xmlns:p14="http://schemas.microsoft.com/office/powerpoint/2010/main" val="4234190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 the CFG for the while loop.</a:t>
            </a:r>
            <a:r>
              <a:rPr lang="en-US" baseline="0" dirty="0" smtClean="0"/>
              <a:t> The while loop starts with the “while” keyword followed by a Boolean expression in brackets and a list of statements enclosed in curly brackets. The Boolean statement consists of an identifier which points to a variable followed by a relational operator and another identifier. The list of statements denoted by S here starts with a curly left bracket followed by a statement and ends with right curly bracket. The statement denoted by L gives us the choice of either following up a statement with another statement or terminating it. A statement denoted by S is simply an assignment statement which assigns a value denoted by E to an identifier denoted by id. This is an example, a statement can be more or less complex depending on how the developer of the compiler intends it to be.</a:t>
            </a:r>
            <a:endParaRPr lang="en-US" dirty="0"/>
          </a:p>
        </p:txBody>
      </p:sp>
      <p:sp>
        <p:nvSpPr>
          <p:cNvPr id="4" name="Slide Number Placeholder 3"/>
          <p:cNvSpPr>
            <a:spLocks noGrp="1"/>
          </p:cNvSpPr>
          <p:nvPr>
            <p:ph type="sldNum" sz="quarter" idx="10"/>
          </p:nvPr>
        </p:nvSpPr>
        <p:spPr/>
        <p:txBody>
          <a:bodyPr/>
          <a:lstStyle/>
          <a:p>
            <a:fld id="{00DCA554-98E5-4562-BEA6-C590B721F385}" type="slidenum">
              <a:rPr lang="en-US" smtClean="0"/>
              <a:t>6</a:t>
            </a:fld>
            <a:endParaRPr lang="en-US"/>
          </a:p>
        </p:txBody>
      </p:sp>
    </p:spTree>
    <p:extLst>
      <p:ext uri="{BB962C8B-B14F-4D97-AF65-F5344CB8AC3E}">
        <p14:creationId xmlns:p14="http://schemas.microsoft.com/office/powerpoint/2010/main" val="623406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the translation scheme for the CFG given in the previous slide. We will be using the concept of </a:t>
            </a:r>
            <a:r>
              <a:rPr lang="en-US" dirty="0" err="1" smtClean="0"/>
              <a:t>backpatching</a:t>
            </a:r>
            <a:r>
              <a:rPr lang="en-US" dirty="0" smtClean="0"/>
              <a:t> here, we use a function </a:t>
            </a:r>
            <a:r>
              <a:rPr lang="en-US" dirty="0" err="1" smtClean="0"/>
              <a:t>backpatch</a:t>
            </a:r>
            <a:r>
              <a:rPr lang="en-US" dirty="0" smtClean="0"/>
              <a:t> for this purpose which has two arguments. The first is the line number and the second is the value, this function inserts the value in the specified line number. This is used for the translation of control statements. We use a global variable n to keep track of the line numbers. The other function used is emit, which is used to output the three address code, this also increments n by 1. The actions for each non-terminal are given in curly brackets. These actions generate two branch statements, a conditional branch and an unconditional jump. Two variables BE.t and </a:t>
            </a:r>
            <a:r>
              <a:rPr lang="en-US" dirty="0" err="1" smtClean="0"/>
              <a:t>BE.f</a:t>
            </a:r>
            <a:r>
              <a:rPr lang="en-US" dirty="0" smtClean="0"/>
              <a:t> (for true and false) is used for these branch statements, we will </a:t>
            </a:r>
            <a:r>
              <a:rPr lang="en-US" dirty="0" err="1" smtClean="0"/>
              <a:t>backpatch</a:t>
            </a:r>
            <a:r>
              <a:rPr lang="en-US" dirty="0" smtClean="0"/>
              <a:t> the value of these two variables in order to handle both cases; one in which the </a:t>
            </a:r>
            <a:r>
              <a:rPr lang="en-US" dirty="0" err="1" smtClean="0"/>
              <a:t>the</a:t>
            </a:r>
            <a:r>
              <a:rPr lang="en-US" dirty="0" smtClean="0"/>
              <a:t> Boolean expression is true and other when it is false. </a:t>
            </a:r>
          </a:p>
          <a:p>
            <a:endParaRPr lang="en-US" dirty="0" smtClean="0"/>
          </a:p>
          <a:p>
            <a:r>
              <a:rPr lang="en-US" dirty="0" smtClean="0"/>
              <a:t>After the while keyword is read, we have our first action that is assigning the value of n to </a:t>
            </a:r>
            <a:r>
              <a:rPr lang="en-US" dirty="0" err="1" smtClean="0"/>
              <a:t>S.start</a:t>
            </a:r>
            <a:r>
              <a:rPr lang="en-US" dirty="0" smtClean="0"/>
              <a:t>, </a:t>
            </a:r>
            <a:r>
              <a:rPr lang="en-US" dirty="0" err="1" smtClean="0"/>
              <a:t>S.start</a:t>
            </a:r>
            <a:r>
              <a:rPr lang="en-US" dirty="0" smtClean="0"/>
              <a:t> is used to keep check of the starting line number of the while loop. Next we move onto the non-terminal BE. After it reads the first identifier, the relational operator and the second identifier; it performs a few actions. First, the value of n is assigned to BE.t. Then it emits a line (if followed by the lexemes of the identifiers and relational operator, followed by </a:t>
            </a:r>
            <a:r>
              <a:rPr lang="en-US" dirty="0" err="1" smtClean="0"/>
              <a:t>goto</a:t>
            </a:r>
            <a:r>
              <a:rPr lang="en-US" dirty="0" smtClean="0"/>
              <a:t>) leaving the line number blank after </a:t>
            </a:r>
            <a:r>
              <a:rPr lang="en-US" dirty="0" err="1" smtClean="0"/>
              <a:t>goto</a:t>
            </a:r>
            <a:r>
              <a:rPr lang="en-US" dirty="0" smtClean="0"/>
              <a:t> so it can be </a:t>
            </a:r>
            <a:r>
              <a:rPr lang="en-US" dirty="0" err="1" smtClean="0"/>
              <a:t>backpatched</a:t>
            </a:r>
            <a:r>
              <a:rPr lang="en-US" dirty="0" smtClean="0"/>
              <a:t> later. Then it assigns the value of n to </a:t>
            </a:r>
            <a:r>
              <a:rPr lang="en-US" dirty="0" err="1" smtClean="0"/>
              <a:t>BE.f</a:t>
            </a:r>
            <a:r>
              <a:rPr lang="en-US" dirty="0" smtClean="0"/>
              <a:t>. Another </a:t>
            </a:r>
            <a:r>
              <a:rPr lang="en-US" dirty="0" err="1" smtClean="0"/>
              <a:t>goto</a:t>
            </a:r>
            <a:r>
              <a:rPr lang="en-US" dirty="0" smtClean="0"/>
              <a:t> is emitted to handle the false case. Now, we </a:t>
            </a:r>
            <a:r>
              <a:rPr lang="en-US" dirty="0" err="1" smtClean="0"/>
              <a:t>backpatch</a:t>
            </a:r>
            <a:r>
              <a:rPr lang="en-US" dirty="0" smtClean="0"/>
              <a:t> BE.t to the value of n and handle S1. After S1 is handled, we again emit </a:t>
            </a:r>
            <a:r>
              <a:rPr lang="en-US" dirty="0" err="1" smtClean="0"/>
              <a:t>goto</a:t>
            </a:r>
            <a:r>
              <a:rPr lang="en-US" dirty="0" smtClean="0"/>
              <a:t> followed by </a:t>
            </a:r>
            <a:r>
              <a:rPr lang="en-US" dirty="0" err="1" smtClean="0"/>
              <a:t>S.start</a:t>
            </a:r>
            <a:r>
              <a:rPr lang="en-US" dirty="0" smtClean="0"/>
              <a:t> so the control is taken back to the start of the loop. In the end, we will </a:t>
            </a:r>
            <a:r>
              <a:rPr lang="en-US" dirty="0" err="1" smtClean="0"/>
              <a:t>backpatch</a:t>
            </a:r>
            <a:r>
              <a:rPr lang="en-US" dirty="0" smtClean="0"/>
              <a:t> the value of </a:t>
            </a:r>
            <a:r>
              <a:rPr lang="en-US" dirty="0" err="1" smtClean="0"/>
              <a:t>BE.f</a:t>
            </a:r>
            <a:r>
              <a:rPr lang="en-US" dirty="0" smtClean="0"/>
              <a:t> to n. In this way, we have updated line numbers in both cases i.e. if the Boolean expressions returns true or false.</a:t>
            </a:r>
          </a:p>
        </p:txBody>
      </p:sp>
      <p:sp>
        <p:nvSpPr>
          <p:cNvPr id="4" name="Slide Number Placeholder 3"/>
          <p:cNvSpPr>
            <a:spLocks noGrp="1"/>
          </p:cNvSpPr>
          <p:nvPr>
            <p:ph type="sldNum" sz="quarter" idx="10"/>
          </p:nvPr>
        </p:nvSpPr>
        <p:spPr/>
        <p:txBody>
          <a:bodyPr/>
          <a:lstStyle/>
          <a:p>
            <a:fld id="{00DCA554-98E5-4562-BEA6-C590B721F385}" type="slidenum">
              <a:rPr lang="en-US" smtClean="0"/>
              <a:t>7</a:t>
            </a:fld>
            <a:endParaRPr lang="en-US"/>
          </a:p>
        </p:txBody>
      </p:sp>
    </p:spTree>
    <p:extLst>
      <p:ext uri="{BB962C8B-B14F-4D97-AF65-F5344CB8AC3E}">
        <p14:creationId xmlns:p14="http://schemas.microsoft.com/office/powerpoint/2010/main" val="525747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was all for my presentation,</a:t>
            </a:r>
            <a:r>
              <a:rPr lang="en-US" baseline="0" dirty="0" smtClean="0"/>
              <a:t> thank you for your time! Allah Hafiz</a:t>
            </a:r>
            <a:endParaRPr lang="en-US" dirty="0"/>
          </a:p>
        </p:txBody>
      </p:sp>
      <p:sp>
        <p:nvSpPr>
          <p:cNvPr id="4" name="Slide Number Placeholder 3"/>
          <p:cNvSpPr>
            <a:spLocks noGrp="1"/>
          </p:cNvSpPr>
          <p:nvPr>
            <p:ph type="sldNum" sz="quarter" idx="10"/>
          </p:nvPr>
        </p:nvSpPr>
        <p:spPr/>
        <p:txBody>
          <a:bodyPr/>
          <a:lstStyle/>
          <a:p>
            <a:fld id="{00DCA554-98E5-4562-BEA6-C590B721F385}" type="slidenum">
              <a:rPr lang="en-US" smtClean="0"/>
              <a:t>8</a:t>
            </a:fld>
            <a:endParaRPr lang="en-US"/>
          </a:p>
        </p:txBody>
      </p:sp>
    </p:spTree>
    <p:extLst>
      <p:ext uri="{BB962C8B-B14F-4D97-AF65-F5344CB8AC3E}">
        <p14:creationId xmlns:p14="http://schemas.microsoft.com/office/powerpoint/2010/main" val="1138663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124366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14-Jun-20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96289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007934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067674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794402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DFF08F-DC6B-4601-B491-B0F83F6DD2DA}" type="datetimeFigureOut">
              <a:rPr lang="en-US" smtClean="0"/>
              <a:pPr/>
              <a:t>14-Jun-20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044877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DFF08F-DC6B-4601-B491-B0F83F6DD2DA}" type="datetimeFigureOut">
              <a:rPr lang="en-US" smtClean="0"/>
              <a:pPr/>
              <a:t>14-Jun-20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066432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377201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520549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06244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14-Jun-20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2800926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65985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92567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91995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25003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89848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14-Jun-20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93015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6DFF08F-DC6B-4601-B491-B0F83F6DD2DA}" type="datetimeFigureOut">
              <a:rPr lang="en-US" smtClean="0"/>
              <a:pPr/>
              <a:t>14-Jun-20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89503473"/>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6.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Iterative Statements</a:t>
            </a:r>
            <a:endParaRPr lang="en-US" dirty="0"/>
          </a:p>
        </p:txBody>
      </p:sp>
      <p:sp>
        <p:nvSpPr>
          <p:cNvPr id="3" name="Subtitle 2"/>
          <p:cNvSpPr>
            <a:spLocks noGrp="1"/>
          </p:cNvSpPr>
          <p:nvPr>
            <p:ph type="subTitle" idx="1"/>
          </p:nvPr>
        </p:nvSpPr>
        <p:spPr/>
        <p:txBody>
          <a:bodyPr/>
          <a:lstStyle/>
          <a:p>
            <a:r>
              <a:rPr lang="en-US" dirty="0" smtClean="0">
                <a:solidFill>
                  <a:schemeClr val="tx1"/>
                </a:solidFill>
              </a:rPr>
              <a:t>Syed Asad Abrar</a:t>
            </a:r>
            <a:br>
              <a:rPr lang="en-US" dirty="0" smtClean="0">
                <a:solidFill>
                  <a:schemeClr val="tx1"/>
                </a:solidFill>
              </a:rPr>
            </a:br>
            <a:r>
              <a:rPr lang="en-US" dirty="0" smtClean="0">
                <a:solidFill>
                  <a:schemeClr val="tx1"/>
                </a:solidFill>
              </a:rPr>
              <a:t>16L-4292</a:t>
            </a:r>
            <a:endParaRPr lang="en-US" dirty="0">
              <a:solidFill>
                <a:schemeClr val="tx1"/>
              </a:solidFil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62502249"/>
      </p:ext>
    </p:extLst>
  </p:cSld>
  <p:clrMapOvr>
    <a:masterClrMapping/>
  </p:clrMapOvr>
  <mc:AlternateContent xmlns:mc="http://schemas.openxmlformats.org/markup-compatibility/2006">
    <mc:Choice xmlns:p14="http://schemas.microsoft.com/office/powerpoint/2010/main" Requires="p14">
      <p:transition spd="slow" p14:dur="2000" advTm="10546"/>
    </mc:Choice>
    <mc:Fallback>
      <p:transition spd="slow" advTm="10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5" y="452718"/>
            <a:ext cx="8895879" cy="1400530"/>
          </a:xfrm>
        </p:spPr>
        <p:txBody>
          <a:bodyPr anchor="ctr"/>
          <a:lstStyle/>
          <a:p>
            <a:r>
              <a:rPr lang="en-US" sz="4800" b="1" dirty="0" smtClean="0"/>
              <a:t>Introduction</a:t>
            </a:r>
            <a:endParaRPr lang="en-US" sz="4800" b="1" dirty="0"/>
          </a:p>
        </p:txBody>
      </p:sp>
      <p:sp>
        <p:nvSpPr>
          <p:cNvPr id="3" name="Content Placeholder 2"/>
          <p:cNvSpPr>
            <a:spLocks noGrp="1"/>
          </p:cNvSpPr>
          <p:nvPr>
            <p:ph idx="1"/>
          </p:nvPr>
        </p:nvSpPr>
        <p:spPr>
          <a:xfrm>
            <a:off x="1154954" y="2052918"/>
            <a:ext cx="8894899" cy="4195481"/>
          </a:xfrm>
        </p:spPr>
        <p:txBody>
          <a:bodyPr>
            <a:normAutofit fontScale="85000" lnSpcReduction="10000"/>
          </a:bodyPr>
          <a:lstStyle/>
          <a:p>
            <a:pPr>
              <a:lnSpc>
                <a:spcPct val="150000"/>
              </a:lnSpc>
            </a:pPr>
            <a:r>
              <a:rPr lang="en-US" b="1" dirty="0" smtClean="0"/>
              <a:t>Definition</a:t>
            </a:r>
          </a:p>
          <a:p>
            <a:pPr lvl="1">
              <a:lnSpc>
                <a:spcPct val="150000"/>
              </a:lnSpc>
            </a:pPr>
            <a:r>
              <a:rPr lang="en-US" dirty="0" smtClean="0"/>
              <a:t>Repeated execution</a:t>
            </a:r>
          </a:p>
          <a:p>
            <a:pPr lvl="1">
              <a:lnSpc>
                <a:spcPct val="150000"/>
              </a:lnSpc>
            </a:pPr>
            <a:r>
              <a:rPr lang="en-US" dirty="0" smtClean="0"/>
              <a:t>Concept of loops</a:t>
            </a:r>
          </a:p>
          <a:p>
            <a:pPr>
              <a:lnSpc>
                <a:spcPct val="150000"/>
              </a:lnSpc>
            </a:pPr>
            <a:r>
              <a:rPr lang="en-US" b="1" dirty="0" smtClean="0"/>
              <a:t>Types</a:t>
            </a:r>
          </a:p>
          <a:p>
            <a:pPr lvl="1">
              <a:lnSpc>
                <a:spcPct val="150000"/>
              </a:lnSpc>
            </a:pPr>
            <a:r>
              <a:rPr lang="en-US" dirty="0" smtClean="0"/>
              <a:t>Count-controlled loops e.g. for loop</a:t>
            </a:r>
          </a:p>
          <a:p>
            <a:pPr lvl="1">
              <a:lnSpc>
                <a:spcPct val="150000"/>
              </a:lnSpc>
            </a:pPr>
            <a:r>
              <a:rPr lang="en-US" dirty="0" smtClean="0"/>
              <a:t>Condition-controlled loops e.g. while loop</a:t>
            </a:r>
          </a:p>
          <a:p>
            <a:pPr>
              <a:lnSpc>
                <a:spcPct val="150000"/>
              </a:lnSpc>
            </a:pPr>
            <a:r>
              <a:rPr lang="en-US" b="1" dirty="0" smtClean="0"/>
              <a:t>Importance</a:t>
            </a:r>
          </a:p>
          <a:p>
            <a:pPr lvl="1">
              <a:lnSpc>
                <a:spcPct val="150000"/>
              </a:lnSpc>
            </a:pPr>
            <a:r>
              <a:rPr lang="en-US" dirty="0" smtClean="0"/>
              <a:t>Code streamlining</a:t>
            </a:r>
          </a:p>
          <a:p>
            <a:pPr lvl="1">
              <a:lnSpc>
                <a:spcPct val="150000"/>
              </a:lnSpc>
            </a:pPr>
            <a:r>
              <a:rPr lang="en-US" dirty="0" smtClean="0"/>
              <a:t>Less lines of code</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28684641"/>
      </p:ext>
    </p:extLst>
  </p:cSld>
  <p:clrMapOvr>
    <a:masterClrMapping/>
  </p:clrMapOvr>
  <mc:AlternateContent xmlns:mc="http://schemas.openxmlformats.org/markup-compatibility/2006">
    <mc:Choice xmlns:p14="http://schemas.microsoft.com/office/powerpoint/2010/main" Requires="p14">
      <p:transition spd="slow" p14:dur="2000" advTm="80081"/>
    </mc:Choice>
    <mc:Fallback>
      <p:transition spd="slow" advTm="80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54954" y="2052918"/>
            <a:ext cx="8894899" cy="4195481"/>
          </a:xfrm>
        </p:spPr>
        <p:txBody>
          <a:bodyPr>
            <a:normAutofit/>
          </a:bodyPr>
          <a:lstStyle/>
          <a:p>
            <a:pPr>
              <a:buNone/>
            </a:pPr>
            <a:r>
              <a:rPr lang="en-US" dirty="0">
                <a:latin typeface="Courier New" pitchFamily="49" charset="0"/>
                <a:cs typeface="Courier New" pitchFamily="49" charset="0"/>
              </a:rPr>
              <a:t>sum = 0;</a:t>
            </a:r>
          </a:p>
          <a:p>
            <a:pPr>
              <a:buNone/>
            </a:pPr>
            <a:r>
              <a:rPr lang="en-US" dirty="0" err="1">
                <a:latin typeface="Courier New" pitchFamily="49" charset="0"/>
                <a:cs typeface="Courier New" pitchFamily="49" charset="0"/>
              </a:rPr>
              <a:t>cin</a:t>
            </a:r>
            <a:r>
              <a:rPr lang="en-US" dirty="0">
                <a:latin typeface="Courier New" pitchFamily="49" charset="0"/>
                <a:cs typeface="Courier New" pitchFamily="49" charset="0"/>
              </a:rPr>
              <a:t> &gt;&gt; n;</a:t>
            </a:r>
          </a:p>
          <a:p>
            <a:pPr>
              <a:buNone/>
            </a:pPr>
            <a:r>
              <a:rPr lang="en-US" dirty="0" err="1">
                <a:latin typeface="Courier New" pitchFamily="49" charset="0"/>
                <a:cs typeface="Courier New" pitchFamily="49" charset="0"/>
              </a:rPr>
              <a:t>i</a:t>
            </a:r>
            <a:r>
              <a:rPr lang="en-US" dirty="0">
                <a:latin typeface="Courier New" pitchFamily="49" charset="0"/>
                <a:cs typeface="Courier New" pitchFamily="49" charset="0"/>
              </a:rPr>
              <a:t> = 1;</a:t>
            </a:r>
          </a:p>
          <a:p>
            <a:pPr>
              <a:buNone/>
            </a:pPr>
            <a:r>
              <a:rPr lang="en-US" b="1" dirty="0">
                <a:solidFill>
                  <a:srgbClr val="FF0000"/>
                </a:solidFill>
                <a:latin typeface="Courier New" pitchFamily="49" charset="0"/>
                <a:cs typeface="Courier New" pitchFamily="49" charset="0"/>
              </a:rPr>
              <a:t>while (</a:t>
            </a:r>
            <a:r>
              <a:rPr lang="en-US" b="1" dirty="0" err="1">
                <a:solidFill>
                  <a:srgbClr val="FF0000"/>
                </a:solidFill>
                <a:latin typeface="Courier New" pitchFamily="49" charset="0"/>
                <a:cs typeface="Courier New" pitchFamily="49" charset="0"/>
              </a:rPr>
              <a:t>i</a:t>
            </a:r>
            <a:r>
              <a:rPr lang="en-US" b="1" dirty="0">
                <a:solidFill>
                  <a:srgbClr val="FF0000"/>
                </a:solidFill>
                <a:latin typeface="Courier New" pitchFamily="49" charset="0"/>
                <a:cs typeface="Courier New" pitchFamily="49" charset="0"/>
              </a:rPr>
              <a:t> &lt;= n) {</a:t>
            </a:r>
          </a:p>
          <a:p>
            <a:pPr>
              <a:buNone/>
            </a:pPr>
            <a:r>
              <a:rPr lang="en-US" b="1" dirty="0">
                <a:solidFill>
                  <a:srgbClr val="FF0000"/>
                </a:solidFill>
                <a:latin typeface="Courier New" pitchFamily="49" charset="0"/>
                <a:cs typeface="Courier New" pitchFamily="49" charset="0"/>
              </a:rPr>
              <a:t>	sum = sum + </a:t>
            </a:r>
            <a:r>
              <a:rPr lang="en-US" b="1" dirty="0" err="1">
                <a:solidFill>
                  <a:srgbClr val="FF0000"/>
                </a:solidFill>
                <a:latin typeface="Courier New" pitchFamily="49" charset="0"/>
                <a:cs typeface="Courier New" pitchFamily="49" charset="0"/>
              </a:rPr>
              <a:t>i</a:t>
            </a:r>
            <a:r>
              <a:rPr lang="en-US" b="1" dirty="0">
                <a:solidFill>
                  <a:srgbClr val="FF0000"/>
                </a:solidFill>
                <a:latin typeface="Courier New" pitchFamily="49" charset="0"/>
                <a:cs typeface="Courier New" pitchFamily="49" charset="0"/>
              </a:rPr>
              <a:t>;</a:t>
            </a:r>
          </a:p>
          <a:p>
            <a:pPr>
              <a:buNone/>
            </a:pPr>
            <a:r>
              <a:rPr lang="en-US" b="1" dirty="0">
                <a:solidFill>
                  <a:srgbClr val="FF0000"/>
                </a:solidFill>
                <a:latin typeface="Courier New" pitchFamily="49" charset="0"/>
                <a:cs typeface="Courier New" pitchFamily="49" charset="0"/>
              </a:rPr>
              <a:t>	</a:t>
            </a:r>
            <a:r>
              <a:rPr lang="en-US" b="1" dirty="0" err="1">
                <a:solidFill>
                  <a:srgbClr val="FF0000"/>
                </a:solidFill>
                <a:latin typeface="Courier New" pitchFamily="49" charset="0"/>
                <a:cs typeface="Courier New" pitchFamily="49" charset="0"/>
              </a:rPr>
              <a:t>i</a:t>
            </a:r>
            <a:r>
              <a:rPr lang="en-US" b="1" dirty="0">
                <a:solidFill>
                  <a:srgbClr val="FF0000"/>
                </a:solidFill>
                <a:latin typeface="Courier New" pitchFamily="49" charset="0"/>
                <a:cs typeface="Courier New" pitchFamily="49" charset="0"/>
              </a:rPr>
              <a:t> = </a:t>
            </a:r>
            <a:r>
              <a:rPr lang="en-US" b="1" dirty="0" err="1">
                <a:solidFill>
                  <a:srgbClr val="FF0000"/>
                </a:solidFill>
                <a:latin typeface="Courier New" pitchFamily="49" charset="0"/>
                <a:cs typeface="Courier New" pitchFamily="49" charset="0"/>
              </a:rPr>
              <a:t>i</a:t>
            </a:r>
            <a:r>
              <a:rPr lang="en-US" b="1" dirty="0">
                <a:solidFill>
                  <a:srgbClr val="FF0000"/>
                </a:solidFill>
                <a:latin typeface="Courier New" pitchFamily="49" charset="0"/>
                <a:cs typeface="Courier New" pitchFamily="49" charset="0"/>
              </a:rPr>
              <a:t> + 1;</a:t>
            </a:r>
          </a:p>
          <a:p>
            <a:pPr>
              <a:buNone/>
            </a:pPr>
            <a:r>
              <a:rPr lang="en-US" b="1" dirty="0">
                <a:solidFill>
                  <a:srgbClr val="FF0000"/>
                </a:solidFill>
                <a:latin typeface="Courier New" pitchFamily="49" charset="0"/>
                <a:cs typeface="Courier New" pitchFamily="49" charset="0"/>
              </a:rPr>
              <a:t>}</a:t>
            </a:r>
          </a:p>
          <a:p>
            <a:pPr>
              <a:buNone/>
            </a:pPr>
            <a:r>
              <a:rPr lang="en-US" dirty="0" err="1">
                <a:latin typeface="Courier New" pitchFamily="49" charset="0"/>
                <a:cs typeface="Courier New" pitchFamily="49" charset="0"/>
              </a:rPr>
              <a:t>cout</a:t>
            </a:r>
            <a:r>
              <a:rPr lang="en-US" dirty="0">
                <a:latin typeface="Courier New" pitchFamily="49" charset="0"/>
                <a:cs typeface="Courier New" pitchFamily="49" charset="0"/>
              </a:rPr>
              <a:t> &lt;&lt; sum</a:t>
            </a:r>
            <a:r>
              <a:rPr lang="en-US" dirty="0" smtClean="0">
                <a:latin typeface="Courier New" pitchFamily="49" charset="0"/>
                <a:cs typeface="Courier New" pitchFamily="49" charset="0"/>
              </a:rPr>
              <a:t>;</a:t>
            </a:r>
            <a:endParaRPr lang="en-US" dirty="0">
              <a:latin typeface="Courier New" pitchFamily="49" charset="0"/>
              <a:cs typeface="Courier New" pitchFamily="49" charset="0"/>
            </a:endParaRPr>
          </a:p>
        </p:txBody>
      </p:sp>
      <p:sp>
        <p:nvSpPr>
          <p:cNvPr id="6" name="Title 1"/>
          <p:cNvSpPr txBox="1">
            <a:spLocks/>
          </p:cNvSpPr>
          <p:nvPr/>
        </p:nvSpPr>
        <p:spPr>
          <a:xfrm>
            <a:off x="1154955" y="452718"/>
            <a:ext cx="8895879" cy="1400530"/>
          </a:xfrm>
          <a:prstGeom prst="rect">
            <a:avLst/>
          </a:prstGeom>
        </p:spPr>
        <p:txBody>
          <a:bodyPr vert="horz" lIns="91440" tIns="45720" rIns="91440" bIns="45720" rtlCol="0" anchor="ctr">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b="1" dirty="0" smtClean="0"/>
              <a:t>Example</a:t>
            </a:r>
            <a:endParaRPr lang="en-US" sz="4800" b="1"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01588199"/>
      </p:ext>
    </p:extLst>
  </p:cSld>
  <p:clrMapOvr>
    <a:masterClrMapping/>
  </p:clrMapOvr>
  <mc:AlternateContent xmlns:mc="http://schemas.openxmlformats.org/markup-compatibility/2006">
    <mc:Choice xmlns:p14="http://schemas.microsoft.com/office/powerpoint/2010/main" Requires="p14">
      <p:transition spd="slow" p14:dur="2000" advTm="59893"/>
    </mc:Choice>
    <mc:Fallback>
      <p:transition spd="slow" advTm="598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54954" y="2052918"/>
            <a:ext cx="8894899" cy="4195481"/>
          </a:xfrm>
        </p:spPr>
        <p:txBody>
          <a:bodyPr>
            <a:normAutofit fontScale="85000" lnSpcReduction="10000"/>
          </a:bodyPr>
          <a:lstStyle/>
          <a:p>
            <a:pPr>
              <a:lnSpc>
                <a:spcPct val="150000"/>
              </a:lnSpc>
            </a:pPr>
            <a:r>
              <a:rPr lang="en-US" dirty="0"/>
              <a:t>Lexical </a:t>
            </a:r>
            <a:r>
              <a:rPr lang="en-US" dirty="0" smtClean="0"/>
              <a:t>Analyzer</a:t>
            </a:r>
          </a:p>
          <a:p>
            <a:pPr lvl="1">
              <a:lnSpc>
                <a:spcPct val="150000"/>
              </a:lnSpc>
            </a:pPr>
            <a:r>
              <a:rPr lang="en-US" dirty="0" smtClean="0"/>
              <a:t>Dividing into token lexeme pairs</a:t>
            </a:r>
          </a:p>
          <a:p>
            <a:pPr>
              <a:lnSpc>
                <a:spcPct val="150000"/>
              </a:lnSpc>
            </a:pPr>
            <a:r>
              <a:rPr lang="en-US" dirty="0" smtClean="0"/>
              <a:t>Parser</a:t>
            </a:r>
          </a:p>
          <a:p>
            <a:pPr lvl="1">
              <a:lnSpc>
                <a:spcPct val="150000"/>
              </a:lnSpc>
            </a:pPr>
            <a:r>
              <a:rPr lang="en-US" dirty="0" smtClean="0"/>
              <a:t>Generating parse trees and symbol table</a:t>
            </a:r>
          </a:p>
          <a:p>
            <a:pPr>
              <a:lnSpc>
                <a:spcPct val="150000"/>
              </a:lnSpc>
            </a:pPr>
            <a:r>
              <a:rPr lang="en-US" dirty="0" smtClean="0"/>
              <a:t>Translator</a:t>
            </a:r>
          </a:p>
          <a:p>
            <a:pPr lvl="1">
              <a:lnSpc>
                <a:spcPct val="150000"/>
              </a:lnSpc>
            </a:pPr>
            <a:r>
              <a:rPr lang="en-US" dirty="0" smtClean="0"/>
              <a:t>Generating three address code</a:t>
            </a:r>
          </a:p>
          <a:p>
            <a:pPr lvl="1">
              <a:lnSpc>
                <a:spcPct val="150000"/>
              </a:lnSpc>
            </a:pPr>
            <a:r>
              <a:rPr lang="en-US" dirty="0" smtClean="0"/>
              <a:t>Error checking</a:t>
            </a:r>
          </a:p>
          <a:p>
            <a:pPr>
              <a:lnSpc>
                <a:spcPct val="150000"/>
              </a:lnSpc>
            </a:pPr>
            <a:r>
              <a:rPr lang="en-US" dirty="0" smtClean="0"/>
              <a:t>Virtual Machine</a:t>
            </a:r>
            <a:endParaRPr lang="en-US" dirty="0"/>
          </a:p>
          <a:p>
            <a:pPr lvl="1">
              <a:lnSpc>
                <a:spcPct val="150000"/>
              </a:lnSpc>
            </a:pPr>
            <a:r>
              <a:rPr lang="en-US" dirty="0" smtClean="0"/>
              <a:t>Generating and executing machine code</a:t>
            </a:r>
            <a:endParaRPr lang="en-US" dirty="0"/>
          </a:p>
          <a:p>
            <a:pPr lvl="1">
              <a:lnSpc>
                <a:spcPct val="150000"/>
              </a:lnSpc>
            </a:pPr>
            <a:endParaRPr lang="en-US" dirty="0"/>
          </a:p>
          <a:p>
            <a:pPr lvl="1">
              <a:lnSpc>
                <a:spcPct val="150000"/>
              </a:lnSpc>
            </a:pPr>
            <a:endParaRPr lang="en-US" dirty="0" smtClean="0"/>
          </a:p>
          <a:p>
            <a:pPr lvl="1">
              <a:lnSpc>
                <a:spcPct val="150000"/>
              </a:lnSpc>
            </a:pPr>
            <a:endParaRPr lang="en-US" dirty="0"/>
          </a:p>
        </p:txBody>
      </p:sp>
      <p:sp>
        <p:nvSpPr>
          <p:cNvPr id="6" name="Title 1"/>
          <p:cNvSpPr txBox="1">
            <a:spLocks/>
          </p:cNvSpPr>
          <p:nvPr/>
        </p:nvSpPr>
        <p:spPr>
          <a:xfrm>
            <a:off x="1154955" y="452718"/>
            <a:ext cx="8895879" cy="1400530"/>
          </a:xfrm>
          <a:prstGeom prst="rect">
            <a:avLst/>
          </a:prstGeom>
        </p:spPr>
        <p:txBody>
          <a:bodyPr vert="horz" lIns="91440" tIns="45720" rIns="91440" bIns="45720" rtlCol="0" anchor="ctr">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b="1" dirty="0" smtClean="0"/>
              <a:t>Processing in compiler</a:t>
            </a:r>
            <a:endParaRPr lang="en-US" sz="4800" b="1"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07783095"/>
      </p:ext>
    </p:extLst>
  </p:cSld>
  <p:clrMapOvr>
    <a:masterClrMapping/>
  </p:clrMapOvr>
  <mc:AlternateContent xmlns:mc="http://schemas.openxmlformats.org/markup-compatibility/2006">
    <mc:Choice xmlns:p14="http://schemas.microsoft.com/office/powerpoint/2010/main" Requires="p14">
      <p:transition spd="slow" p14:dur="2000" advTm="63991"/>
    </mc:Choice>
    <mc:Fallback>
      <p:transition spd="slow" advTm="63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54954" y="2052918"/>
            <a:ext cx="8894899" cy="4195481"/>
          </a:xfrm>
        </p:spPr>
        <p:txBody>
          <a:bodyPr>
            <a:normAutofit/>
          </a:bodyPr>
          <a:lstStyle/>
          <a:p>
            <a:pPr marL="514350" indent="-514350">
              <a:buFont typeface="+mj-lt"/>
              <a:buAutoNum type="arabicPeriod"/>
            </a:pPr>
            <a:r>
              <a:rPr lang="en-US" dirty="0">
                <a:latin typeface="Courier New" pitchFamily="49" charset="0"/>
                <a:cs typeface="Courier New" pitchFamily="49" charset="0"/>
              </a:rPr>
              <a:t>sum = 0</a:t>
            </a:r>
          </a:p>
          <a:p>
            <a:pPr marL="514350" indent="-514350">
              <a:buFont typeface="+mj-lt"/>
              <a:buAutoNum type="arabicPeriod"/>
            </a:pPr>
            <a:r>
              <a:rPr lang="en-US" dirty="0">
                <a:latin typeface="Courier New" pitchFamily="49" charset="0"/>
                <a:cs typeface="Courier New" pitchFamily="49" charset="0"/>
              </a:rPr>
              <a:t>in n</a:t>
            </a:r>
          </a:p>
          <a:p>
            <a:pPr marL="514350" indent="-514350">
              <a:buFont typeface="+mj-lt"/>
              <a:buAutoNum type="arabicPeriod"/>
            </a:pPr>
            <a:r>
              <a:rPr lang="en-US" dirty="0" err="1">
                <a:latin typeface="Courier New" pitchFamily="49" charset="0"/>
                <a:cs typeface="Courier New" pitchFamily="49" charset="0"/>
              </a:rPr>
              <a:t>i</a:t>
            </a:r>
            <a:r>
              <a:rPr lang="en-US" dirty="0">
                <a:latin typeface="Courier New" pitchFamily="49" charset="0"/>
                <a:cs typeface="Courier New" pitchFamily="49" charset="0"/>
              </a:rPr>
              <a:t> = 1</a:t>
            </a:r>
          </a:p>
          <a:p>
            <a:pPr marL="514350" indent="-514350">
              <a:buFont typeface="+mj-lt"/>
              <a:buAutoNum type="arabicPeriod"/>
            </a:pPr>
            <a:r>
              <a:rPr lang="en-US" b="1" dirty="0">
                <a:solidFill>
                  <a:srgbClr val="FF0000"/>
                </a:solidFill>
                <a:latin typeface="Courier New" pitchFamily="49" charset="0"/>
                <a:cs typeface="Courier New" pitchFamily="49" charset="0"/>
              </a:rPr>
              <a:t>if </a:t>
            </a:r>
            <a:r>
              <a:rPr lang="en-US" b="1" dirty="0" err="1">
                <a:solidFill>
                  <a:srgbClr val="FF0000"/>
                </a:solidFill>
                <a:latin typeface="Courier New" pitchFamily="49" charset="0"/>
                <a:cs typeface="Courier New" pitchFamily="49" charset="0"/>
              </a:rPr>
              <a:t>i</a:t>
            </a:r>
            <a:r>
              <a:rPr lang="en-US" b="1" dirty="0">
                <a:solidFill>
                  <a:srgbClr val="FF0000"/>
                </a:solidFill>
                <a:latin typeface="Courier New" pitchFamily="49" charset="0"/>
                <a:cs typeface="Courier New" pitchFamily="49" charset="0"/>
              </a:rPr>
              <a:t> &lt;= n </a:t>
            </a:r>
            <a:r>
              <a:rPr lang="en-US" b="1" dirty="0" err="1">
                <a:solidFill>
                  <a:srgbClr val="FF0000"/>
                </a:solidFill>
                <a:latin typeface="Courier New" pitchFamily="49" charset="0"/>
                <a:cs typeface="Courier New" pitchFamily="49" charset="0"/>
              </a:rPr>
              <a:t>goto</a:t>
            </a:r>
            <a:r>
              <a:rPr lang="en-US" b="1" dirty="0">
                <a:solidFill>
                  <a:srgbClr val="FF0000"/>
                </a:solidFill>
                <a:latin typeface="Courier New" pitchFamily="49" charset="0"/>
                <a:cs typeface="Courier New" pitchFamily="49" charset="0"/>
              </a:rPr>
              <a:t> 6</a:t>
            </a:r>
          </a:p>
          <a:p>
            <a:pPr marL="514350" indent="-514350">
              <a:buFont typeface="+mj-lt"/>
              <a:buAutoNum type="arabicPeriod"/>
            </a:pPr>
            <a:r>
              <a:rPr lang="en-US" b="1" dirty="0" err="1">
                <a:solidFill>
                  <a:srgbClr val="FF0000"/>
                </a:solidFill>
                <a:latin typeface="Courier New" pitchFamily="49" charset="0"/>
                <a:cs typeface="Courier New" pitchFamily="49" charset="0"/>
              </a:rPr>
              <a:t>goto</a:t>
            </a:r>
            <a:r>
              <a:rPr lang="en-US" b="1" dirty="0">
                <a:solidFill>
                  <a:srgbClr val="FF0000"/>
                </a:solidFill>
                <a:latin typeface="Courier New" pitchFamily="49" charset="0"/>
                <a:cs typeface="Courier New" pitchFamily="49" charset="0"/>
              </a:rPr>
              <a:t> 9</a:t>
            </a:r>
          </a:p>
          <a:p>
            <a:pPr marL="514350" indent="-514350">
              <a:buFont typeface="+mj-lt"/>
              <a:buAutoNum type="arabicPeriod"/>
            </a:pPr>
            <a:r>
              <a:rPr lang="en-US" b="1" dirty="0">
                <a:solidFill>
                  <a:srgbClr val="FF0000"/>
                </a:solidFill>
                <a:latin typeface="Courier New" pitchFamily="49" charset="0"/>
                <a:cs typeface="Courier New" pitchFamily="49" charset="0"/>
              </a:rPr>
              <a:t>sum = sum + </a:t>
            </a:r>
            <a:r>
              <a:rPr lang="en-US" b="1" dirty="0" err="1">
                <a:solidFill>
                  <a:srgbClr val="FF0000"/>
                </a:solidFill>
                <a:latin typeface="Courier New" pitchFamily="49" charset="0"/>
                <a:cs typeface="Courier New" pitchFamily="49" charset="0"/>
              </a:rPr>
              <a:t>i</a:t>
            </a:r>
            <a:endParaRPr lang="en-US" b="1" dirty="0">
              <a:solidFill>
                <a:srgbClr val="FF0000"/>
              </a:solidFill>
              <a:latin typeface="Courier New" pitchFamily="49" charset="0"/>
              <a:cs typeface="Courier New" pitchFamily="49" charset="0"/>
            </a:endParaRPr>
          </a:p>
          <a:p>
            <a:pPr marL="514350" indent="-514350">
              <a:buFont typeface="+mj-lt"/>
              <a:buAutoNum type="arabicPeriod"/>
            </a:pPr>
            <a:r>
              <a:rPr lang="en-US" b="1" dirty="0" err="1">
                <a:solidFill>
                  <a:srgbClr val="FF0000"/>
                </a:solidFill>
                <a:latin typeface="Courier New" pitchFamily="49" charset="0"/>
                <a:cs typeface="Courier New" pitchFamily="49" charset="0"/>
              </a:rPr>
              <a:t>i</a:t>
            </a:r>
            <a:r>
              <a:rPr lang="en-US" b="1" dirty="0">
                <a:solidFill>
                  <a:srgbClr val="FF0000"/>
                </a:solidFill>
                <a:latin typeface="Courier New" pitchFamily="49" charset="0"/>
                <a:cs typeface="Courier New" pitchFamily="49" charset="0"/>
              </a:rPr>
              <a:t> = </a:t>
            </a:r>
            <a:r>
              <a:rPr lang="en-US" b="1" dirty="0" err="1">
                <a:solidFill>
                  <a:srgbClr val="FF0000"/>
                </a:solidFill>
                <a:latin typeface="Courier New" pitchFamily="49" charset="0"/>
                <a:cs typeface="Courier New" pitchFamily="49" charset="0"/>
              </a:rPr>
              <a:t>i</a:t>
            </a:r>
            <a:r>
              <a:rPr lang="en-US" b="1" dirty="0">
                <a:solidFill>
                  <a:srgbClr val="FF0000"/>
                </a:solidFill>
                <a:latin typeface="Courier New" pitchFamily="49" charset="0"/>
                <a:cs typeface="Courier New" pitchFamily="49" charset="0"/>
              </a:rPr>
              <a:t> + 1</a:t>
            </a:r>
          </a:p>
          <a:p>
            <a:pPr marL="514350" indent="-514350">
              <a:buFont typeface="+mj-lt"/>
              <a:buAutoNum type="arabicPeriod"/>
            </a:pPr>
            <a:r>
              <a:rPr lang="en-US" b="1" dirty="0" err="1">
                <a:solidFill>
                  <a:srgbClr val="FF0000"/>
                </a:solidFill>
                <a:latin typeface="Courier New" pitchFamily="49" charset="0"/>
                <a:cs typeface="Courier New" pitchFamily="49" charset="0"/>
              </a:rPr>
              <a:t>goto</a:t>
            </a:r>
            <a:r>
              <a:rPr lang="en-US" b="1" dirty="0">
                <a:solidFill>
                  <a:srgbClr val="FF0000"/>
                </a:solidFill>
                <a:latin typeface="Courier New" pitchFamily="49" charset="0"/>
                <a:cs typeface="Courier New" pitchFamily="49" charset="0"/>
              </a:rPr>
              <a:t> 4</a:t>
            </a:r>
          </a:p>
          <a:p>
            <a:pPr marL="514350" indent="-514350">
              <a:buFont typeface="+mj-lt"/>
              <a:buAutoNum type="arabicPeriod"/>
            </a:pPr>
            <a:r>
              <a:rPr lang="en-US" dirty="0">
                <a:latin typeface="Courier New" pitchFamily="49" charset="0"/>
                <a:cs typeface="Courier New" pitchFamily="49" charset="0"/>
              </a:rPr>
              <a:t>out sum</a:t>
            </a:r>
          </a:p>
        </p:txBody>
      </p:sp>
      <p:sp>
        <p:nvSpPr>
          <p:cNvPr id="6" name="Title 1"/>
          <p:cNvSpPr txBox="1">
            <a:spLocks/>
          </p:cNvSpPr>
          <p:nvPr/>
        </p:nvSpPr>
        <p:spPr>
          <a:xfrm>
            <a:off x="1154955" y="452718"/>
            <a:ext cx="8895879" cy="1400530"/>
          </a:xfrm>
          <a:prstGeom prst="rect">
            <a:avLst/>
          </a:prstGeom>
        </p:spPr>
        <p:txBody>
          <a:bodyPr vert="horz" lIns="91440" tIns="45720" rIns="91440" bIns="45720" rtlCol="0" anchor="ctr">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b="1" dirty="0" smtClean="0"/>
              <a:t>Three Address Code</a:t>
            </a:r>
            <a:endParaRPr lang="en-US" sz="4800" b="1"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62325180"/>
      </p:ext>
    </p:extLst>
  </p:cSld>
  <p:clrMapOvr>
    <a:masterClrMapping/>
  </p:clrMapOvr>
  <mc:AlternateContent xmlns:mc="http://schemas.openxmlformats.org/markup-compatibility/2006">
    <mc:Choice xmlns:p14="http://schemas.microsoft.com/office/powerpoint/2010/main" Requires="p14">
      <p:transition spd="slow" p14:dur="2000" advTm="10529"/>
    </mc:Choice>
    <mc:Fallback>
      <p:transition spd="slow" advTm="105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54954" y="2052918"/>
            <a:ext cx="8894899" cy="4195481"/>
          </a:xfrm>
        </p:spPr>
        <p:txBody>
          <a:bodyPr>
            <a:normAutofit/>
          </a:bodyPr>
          <a:lstStyle/>
          <a:p>
            <a:pPr>
              <a:buNone/>
            </a:pPr>
            <a:r>
              <a:rPr lang="en-US" dirty="0">
                <a:latin typeface="Courier New" pitchFamily="49" charset="0"/>
                <a:cs typeface="Courier New" pitchFamily="49" charset="0"/>
              </a:rPr>
              <a:t>S -&gt; while ( BE ) S</a:t>
            </a:r>
          </a:p>
          <a:p>
            <a:pPr>
              <a:buNone/>
            </a:pPr>
            <a:endParaRPr lang="en-US" dirty="0">
              <a:latin typeface="Courier New" pitchFamily="49" charset="0"/>
              <a:cs typeface="Courier New" pitchFamily="49" charset="0"/>
            </a:endParaRPr>
          </a:p>
          <a:p>
            <a:pPr>
              <a:buNone/>
            </a:pPr>
            <a:r>
              <a:rPr lang="en-US" dirty="0">
                <a:latin typeface="Courier New" pitchFamily="49" charset="0"/>
                <a:cs typeface="Courier New" pitchFamily="49" charset="0"/>
              </a:rPr>
              <a:t>BE -&gt; id </a:t>
            </a:r>
            <a:r>
              <a:rPr lang="en-US" dirty="0" err="1">
                <a:latin typeface="Courier New" pitchFamily="49" charset="0"/>
                <a:cs typeface="Courier New" pitchFamily="49" charset="0"/>
              </a:rPr>
              <a:t>ro</a:t>
            </a:r>
            <a:r>
              <a:rPr lang="en-US" dirty="0">
                <a:latin typeface="Courier New" pitchFamily="49" charset="0"/>
                <a:cs typeface="Courier New" pitchFamily="49" charset="0"/>
              </a:rPr>
              <a:t> id</a:t>
            </a:r>
          </a:p>
          <a:p>
            <a:pPr>
              <a:buNone/>
            </a:pPr>
            <a:endParaRPr lang="en-US" dirty="0">
              <a:latin typeface="Courier New" pitchFamily="49" charset="0"/>
              <a:cs typeface="Courier New" pitchFamily="49" charset="0"/>
            </a:endParaRPr>
          </a:p>
          <a:p>
            <a:pPr>
              <a:buNone/>
            </a:pPr>
            <a:r>
              <a:rPr lang="en-US" dirty="0">
                <a:latin typeface="Courier New" pitchFamily="49" charset="0"/>
                <a:cs typeface="Courier New" pitchFamily="49" charset="0"/>
              </a:rPr>
              <a:t>S -&gt; { L }</a:t>
            </a:r>
          </a:p>
          <a:p>
            <a:pPr>
              <a:buNone/>
            </a:pPr>
            <a:endParaRPr lang="en-US" dirty="0">
              <a:latin typeface="Courier New" pitchFamily="49" charset="0"/>
              <a:cs typeface="Courier New" pitchFamily="49" charset="0"/>
            </a:endParaRPr>
          </a:p>
          <a:p>
            <a:pPr>
              <a:buNone/>
            </a:pPr>
            <a:r>
              <a:rPr lang="en-US" dirty="0">
                <a:latin typeface="Courier New" pitchFamily="49" charset="0"/>
                <a:cs typeface="Courier New" pitchFamily="49" charset="0"/>
              </a:rPr>
              <a:t>L -&gt; L S | ^</a:t>
            </a:r>
          </a:p>
          <a:p>
            <a:pPr>
              <a:buNone/>
            </a:pPr>
            <a:endParaRPr lang="en-US" dirty="0">
              <a:latin typeface="Courier New" pitchFamily="49" charset="0"/>
              <a:cs typeface="Courier New" pitchFamily="49" charset="0"/>
            </a:endParaRPr>
          </a:p>
          <a:p>
            <a:pPr>
              <a:buNone/>
            </a:pPr>
            <a:r>
              <a:rPr lang="en-US" dirty="0">
                <a:latin typeface="Courier New" pitchFamily="49" charset="0"/>
                <a:cs typeface="Courier New" pitchFamily="49" charset="0"/>
              </a:rPr>
              <a:t>S -&gt; id = E ;</a:t>
            </a:r>
          </a:p>
        </p:txBody>
      </p:sp>
      <p:sp>
        <p:nvSpPr>
          <p:cNvPr id="6" name="Title 1"/>
          <p:cNvSpPr txBox="1">
            <a:spLocks/>
          </p:cNvSpPr>
          <p:nvPr/>
        </p:nvSpPr>
        <p:spPr>
          <a:xfrm>
            <a:off x="1154955" y="452718"/>
            <a:ext cx="8895879" cy="1400530"/>
          </a:xfrm>
          <a:prstGeom prst="rect">
            <a:avLst/>
          </a:prstGeom>
        </p:spPr>
        <p:txBody>
          <a:bodyPr vert="horz" lIns="91440" tIns="45720" rIns="91440" bIns="45720" rtlCol="0" anchor="ctr">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b="1" dirty="0" smtClean="0"/>
              <a:t>CFG</a:t>
            </a:r>
            <a:endParaRPr lang="en-US" sz="4800" b="1"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18036554"/>
      </p:ext>
    </p:extLst>
  </p:cSld>
  <p:clrMapOvr>
    <a:masterClrMapping/>
  </p:clrMapOvr>
  <mc:AlternateContent xmlns:mc="http://schemas.openxmlformats.org/markup-compatibility/2006">
    <mc:Choice xmlns:p14="http://schemas.microsoft.com/office/powerpoint/2010/main" Requires="p14">
      <p:transition spd="slow" p14:dur="2000" advTm="61998"/>
    </mc:Choice>
    <mc:Fallback>
      <p:transition spd="slow" advTm="61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54954" y="2052918"/>
            <a:ext cx="8894899" cy="4195481"/>
          </a:xfrm>
        </p:spPr>
        <p:txBody>
          <a:bodyPr>
            <a:normAutofit fontScale="92500"/>
          </a:bodyPr>
          <a:lstStyle/>
          <a:p>
            <a:pPr>
              <a:buNone/>
            </a:pPr>
            <a:r>
              <a:rPr lang="en-US" dirty="0" smtClean="0">
                <a:latin typeface="Courier New" pitchFamily="49" charset="0"/>
                <a:cs typeface="Courier New" pitchFamily="49" charset="0"/>
              </a:rPr>
              <a:t>{</a:t>
            </a:r>
            <a:r>
              <a:rPr lang="en-US" dirty="0" err="1" smtClean="0">
                <a:latin typeface="Courier New" pitchFamily="49" charset="0"/>
                <a:cs typeface="Courier New" pitchFamily="49" charset="0"/>
              </a:rPr>
              <a:t>int</a:t>
            </a:r>
            <a:r>
              <a:rPr lang="en-US" dirty="0" smtClean="0">
                <a:latin typeface="Courier New" pitchFamily="49" charset="0"/>
                <a:cs typeface="Courier New" pitchFamily="49" charset="0"/>
              </a:rPr>
              <a:t> </a:t>
            </a:r>
            <a:r>
              <a:rPr lang="en-US" dirty="0">
                <a:latin typeface="Courier New" pitchFamily="49" charset="0"/>
                <a:cs typeface="Courier New" pitchFamily="49" charset="0"/>
              </a:rPr>
              <a:t>n = 1}	// global</a:t>
            </a:r>
          </a:p>
          <a:p>
            <a:pPr>
              <a:buNone/>
            </a:pPr>
            <a:endParaRPr lang="en-US" dirty="0">
              <a:latin typeface="Courier New" pitchFamily="49" charset="0"/>
              <a:cs typeface="Courier New" pitchFamily="49" charset="0"/>
            </a:endParaRPr>
          </a:p>
          <a:p>
            <a:pPr>
              <a:buNone/>
            </a:pPr>
            <a:r>
              <a:rPr lang="en-US" dirty="0">
                <a:latin typeface="Courier New" pitchFamily="49" charset="0"/>
                <a:cs typeface="Courier New" pitchFamily="49" charset="0"/>
              </a:rPr>
              <a:t>S -&gt; while		{</a:t>
            </a:r>
            <a:r>
              <a:rPr lang="en-US" dirty="0" err="1">
                <a:latin typeface="Courier New" pitchFamily="49" charset="0"/>
                <a:cs typeface="Courier New" pitchFamily="49" charset="0"/>
              </a:rPr>
              <a:t>S.start</a:t>
            </a:r>
            <a:r>
              <a:rPr lang="en-US" dirty="0">
                <a:latin typeface="Courier New" pitchFamily="49" charset="0"/>
                <a:cs typeface="Courier New" pitchFamily="49" charset="0"/>
              </a:rPr>
              <a:t> = n}</a:t>
            </a:r>
          </a:p>
          <a:p>
            <a:pPr>
              <a:buNone/>
            </a:pPr>
            <a:r>
              <a:rPr lang="en-US" dirty="0">
                <a:latin typeface="Courier New" pitchFamily="49" charset="0"/>
                <a:cs typeface="Courier New" pitchFamily="49" charset="0"/>
              </a:rPr>
              <a:t>	</a:t>
            </a:r>
            <a:r>
              <a:rPr lang="en-US" dirty="0" smtClean="0">
                <a:latin typeface="Courier New" pitchFamily="49" charset="0"/>
                <a:cs typeface="Courier New" pitchFamily="49" charset="0"/>
              </a:rPr>
              <a:t>	 ( </a:t>
            </a:r>
            <a:r>
              <a:rPr lang="en-US" dirty="0">
                <a:latin typeface="Courier New" pitchFamily="49" charset="0"/>
                <a:cs typeface="Courier New" pitchFamily="49" charset="0"/>
              </a:rPr>
              <a:t>BE )		</a:t>
            </a:r>
            <a:r>
              <a:rPr lang="en-US" dirty="0" smtClean="0">
                <a:latin typeface="Courier New" pitchFamily="49" charset="0"/>
                <a:cs typeface="Courier New" pitchFamily="49" charset="0"/>
              </a:rPr>
              <a:t>{</a:t>
            </a:r>
            <a:r>
              <a:rPr lang="en-US" dirty="0" err="1">
                <a:latin typeface="Courier New" pitchFamily="49" charset="0"/>
                <a:cs typeface="Courier New" pitchFamily="49" charset="0"/>
              </a:rPr>
              <a:t>backpatch</a:t>
            </a:r>
            <a:r>
              <a:rPr lang="en-US" dirty="0">
                <a:latin typeface="Courier New" pitchFamily="49" charset="0"/>
                <a:cs typeface="Courier New" pitchFamily="49" charset="0"/>
              </a:rPr>
              <a:t>(BE.t, n)}	</a:t>
            </a:r>
          </a:p>
          <a:p>
            <a:pPr>
              <a:buNone/>
            </a:pPr>
            <a:r>
              <a:rPr lang="en-US" dirty="0">
                <a:latin typeface="Courier New" pitchFamily="49" charset="0"/>
                <a:cs typeface="Courier New" pitchFamily="49" charset="0"/>
              </a:rPr>
              <a:t>	</a:t>
            </a:r>
            <a:r>
              <a:rPr lang="en-US" dirty="0" smtClean="0">
                <a:latin typeface="Courier New" pitchFamily="49" charset="0"/>
                <a:cs typeface="Courier New" pitchFamily="49" charset="0"/>
              </a:rPr>
              <a:t>  S</a:t>
            </a:r>
            <a:r>
              <a:rPr lang="en-US" baseline="-25000" dirty="0" smtClean="0">
                <a:latin typeface="Courier New" pitchFamily="49" charset="0"/>
                <a:cs typeface="Courier New" pitchFamily="49" charset="0"/>
              </a:rPr>
              <a:t>1</a:t>
            </a:r>
            <a:r>
              <a:rPr lang="en-US" dirty="0" smtClean="0">
                <a:latin typeface="Courier New" pitchFamily="49" charset="0"/>
                <a:cs typeface="Courier New" pitchFamily="49" charset="0"/>
              </a:rPr>
              <a:t> </a:t>
            </a:r>
            <a:r>
              <a:rPr lang="en-US" dirty="0">
                <a:latin typeface="Courier New" pitchFamily="49" charset="0"/>
                <a:cs typeface="Courier New" pitchFamily="49" charset="0"/>
              </a:rPr>
              <a:t>			</a:t>
            </a:r>
            <a:r>
              <a:rPr lang="en-US" dirty="0" smtClean="0">
                <a:latin typeface="Courier New" pitchFamily="49" charset="0"/>
                <a:cs typeface="Courier New" pitchFamily="49" charset="0"/>
              </a:rPr>
              <a:t>{</a:t>
            </a:r>
            <a:r>
              <a:rPr lang="en-US" dirty="0">
                <a:latin typeface="Courier New" pitchFamily="49" charset="0"/>
                <a:cs typeface="Courier New" pitchFamily="49" charset="0"/>
              </a:rPr>
              <a:t>emit(“</a:t>
            </a:r>
            <a:r>
              <a:rPr lang="en-US" dirty="0" err="1">
                <a:latin typeface="Courier New" pitchFamily="49" charset="0"/>
                <a:cs typeface="Courier New" pitchFamily="49" charset="0"/>
              </a:rPr>
              <a:t>goto</a:t>
            </a:r>
            <a:r>
              <a:rPr lang="en-US" dirty="0">
                <a:latin typeface="Courier New" pitchFamily="49" charset="0"/>
                <a:cs typeface="Courier New" pitchFamily="49" charset="0"/>
              </a:rPr>
              <a:t>”, </a:t>
            </a:r>
            <a:r>
              <a:rPr lang="en-US" dirty="0" err="1">
                <a:latin typeface="Courier New" pitchFamily="49" charset="0"/>
                <a:cs typeface="Courier New" pitchFamily="49" charset="0"/>
              </a:rPr>
              <a:t>S.start</a:t>
            </a:r>
            <a:r>
              <a:rPr lang="en-US" dirty="0">
                <a:latin typeface="Courier New" pitchFamily="49" charset="0"/>
                <a:cs typeface="Courier New" pitchFamily="49" charset="0"/>
              </a:rPr>
              <a:t>);</a:t>
            </a:r>
          </a:p>
          <a:p>
            <a:pPr>
              <a:buNone/>
            </a:pPr>
            <a:r>
              <a:rPr lang="en-US" dirty="0">
                <a:latin typeface="Courier New" pitchFamily="49" charset="0"/>
                <a:cs typeface="Courier New" pitchFamily="49" charset="0"/>
              </a:rPr>
              <a:t>				</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backpatch</a:t>
            </a:r>
            <a:r>
              <a:rPr lang="en-US" dirty="0" smtClean="0">
                <a:latin typeface="Courier New" pitchFamily="49" charset="0"/>
                <a:cs typeface="Courier New" pitchFamily="49" charset="0"/>
              </a:rPr>
              <a:t>(</a:t>
            </a:r>
            <a:r>
              <a:rPr lang="en-US" dirty="0" err="1" smtClean="0">
                <a:latin typeface="Courier New" pitchFamily="49" charset="0"/>
                <a:cs typeface="Courier New" pitchFamily="49" charset="0"/>
              </a:rPr>
              <a:t>BE.f</a:t>
            </a:r>
            <a:r>
              <a:rPr lang="en-US" dirty="0">
                <a:latin typeface="Courier New" pitchFamily="49" charset="0"/>
                <a:cs typeface="Courier New" pitchFamily="49" charset="0"/>
              </a:rPr>
              <a:t>, n)}</a:t>
            </a:r>
          </a:p>
          <a:p>
            <a:pPr>
              <a:buNone/>
            </a:pPr>
            <a:endParaRPr lang="en-US" dirty="0">
              <a:latin typeface="Courier New" pitchFamily="49" charset="0"/>
              <a:cs typeface="Courier New" pitchFamily="49" charset="0"/>
            </a:endParaRPr>
          </a:p>
          <a:p>
            <a:pPr>
              <a:buNone/>
            </a:pPr>
            <a:r>
              <a:rPr lang="en-US" dirty="0">
                <a:latin typeface="Courier New" pitchFamily="49" charset="0"/>
                <a:cs typeface="Courier New" pitchFamily="49" charset="0"/>
              </a:rPr>
              <a:t>BE -&gt; id</a:t>
            </a:r>
            <a:r>
              <a:rPr lang="en-US" baseline="-25000" dirty="0">
                <a:latin typeface="Courier New" pitchFamily="49" charset="0"/>
                <a:cs typeface="Courier New" pitchFamily="49" charset="0"/>
              </a:rPr>
              <a:t>1</a:t>
            </a:r>
            <a:r>
              <a:rPr lang="en-US" dirty="0">
                <a:latin typeface="Courier New" pitchFamily="49" charset="0"/>
                <a:cs typeface="Courier New" pitchFamily="49" charset="0"/>
              </a:rPr>
              <a:t> </a:t>
            </a:r>
            <a:r>
              <a:rPr lang="en-US" dirty="0" err="1">
                <a:latin typeface="Courier New" pitchFamily="49" charset="0"/>
                <a:cs typeface="Courier New" pitchFamily="49" charset="0"/>
              </a:rPr>
              <a:t>ro</a:t>
            </a:r>
            <a:r>
              <a:rPr lang="en-US" dirty="0">
                <a:latin typeface="Courier New" pitchFamily="49" charset="0"/>
                <a:cs typeface="Courier New" pitchFamily="49" charset="0"/>
              </a:rPr>
              <a:t> id</a:t>
            </a:r>
            <a:r>
              <a:rPr lang="en-US" baseline="-25000" dirty="0">
                <a:latin typeface="Courier New" pitchFamily="49" charset="0"/>
                <a:cs typeface="Courier New" pitchFamily="49" charset="0"/>
              </a:rPr>
              <a:t>2</a:t>
            </a:r>
            <a:r>
              <a:rPr lang="en-US" dirty="0">
                <a:latin typeface="Courier New" pitchFamily="49" charset="0"/>
                <a:cs typeface="Courier New" pitchFamily="49" charset="0"/>
              </a:rPr>
              <a:t> </a:t>
            </a:r>
            <a:r>
              <a:rPr lang="en-US" dirty="0" smtClean="0">
                <a:latin typeface="Courier New" pitchFamily="49" charset="0"/>
                <a:cs typeface="Courier New" pitchFamily="49" charset="0"/>
              </a:rPr>
              <a:t>	{</a:t>
            </a:r>
            <a:r>
              <a:rPr lang="en-US" dirty="0">
                <a:latin typeface="Courier New" pitchFamily="49" charset="0"/>
                <a:cs typeface="Courier New" pitchFamily="49" charset="0"/>
              </a:rPr>
              <a:t>BE.t = n; </a:t>
            </a:r>
          </a:p>
          <a:p>
            <a:pPr>
              <a:buNone/>
            </a:pPr>
            <a:r>
              <a:rPr lang="en-US" dirty="0">
                <a:latin typeface="Courier New" pitchFamily="49" charset="0"/>
                <a:cs typeface="Courier New" pitchFamily="49" charset="0"/>
              </a:rPr>
              <a:t>	</a:t>
            </a:r>
            <a:r>
              <a:rPr lang="en-US" dirty="0" smtClean="0">
                <a:latin typeface="Courier New" pitchFamily="49" charset="0"/>
                <a:cs typeface="Courier New" pitchFamily="49" charset="0"/>
              </a:rPr>
              <a:t>						emit</a:t>
            </a:r>
            <a:r>
              <a:rPr lang="en-US" dirty="0">
                <a:latin typeface="Courier New" pitchFamily="49" charset="0"/>
                <a:cs typeface="Courier New" pitchFamily="49" charset="0"/>
              </a:rPr>
              <a:t>(“if”,id</a:t>
            </a:r>
            <a:r>
              <a:rPr lang="en-US" baseline="-25000" dirty="0">
                <a:latin typeface="Courier New" pitchFamily="49" charset="0"/>
                <a:cs typeface="Courier New" pitchFamily="49" charset="0"/>
              </a:rPr>
              <a:t>1</a:t>
            </a:r>
            <a:r>
              <a:rPr lang="en-US" dirty="0">
                <a:latin typeface="Courier New" pitchFamily="49" charset="0"/>
                <a:cs typeface="Courier New" pitchFamily="49" charset="0"/>
              </a:rPr>
              <a:t>.lex,ro.lex,id</a:t>
            </a:r>
            <a:r>
              <a:rPr lang="en-US" baseline="-25000" dirty="0">
                <a:latin typeface="Courier New" pitchFamily="49" charset="0"/>
                <a:cs typeface="Courier New" pitchFamily="49" charset="0"/>
              </a:rPr>
              <a:t>2</a:t>
            </a:r>
            <a:r>
              <a:rPr lang="en-US" dirty="0">
                <a:latin typeface="Courier New" pitchFamily="49" charset="0"/>
                <a:cs typeface="Courier New" pitchFamily="49" charset="0"/>
              </a:rPr>
              <a:t>.lex,”goto”); </a:t>
            </a:r>
          </a:p>
          <a:p>
            <a:pPr>
              <a:buNone/>
            </a:pPr>
            <a:r>
              <a:rPr lang="en-US" dirty="0">
                <a:latin typeface="Courier New" pitchFamily="49" charset="0"/>
                <a:cs typeface="Courier New" pitchFamily="49" charset="0"/>
              </a:rPr>
              <a:t>	</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BE.f</a:t>
            </a:r>
            <a:r>
              <a:rPr lang="en-US" dirty="0" smtClean="0">
                <a:latin typeface="Courier New" pitchFamily="49" charset="0"/>
                <a:cs typeface="Courier New" pitchFamily="49" charset="0"/>
              </a:rPr>
              <a:t> </a:t>
            </a:r>
            <a:r>
              <a:rPr lang="en-US" dirty="0">
                <a:latin typeface="Courier New" pitchFamily="49" charset="0"/>
                <a:cs typeface="Courier New" pitchFamily="49" charset="0"/>
              </a:rPr>
              <a:t>= n; emit(“</a:t>
            </a:r>
            <a:r>
              <a:rPr lang="en-US" dirty="0" err="1">
                <a:latin typeface="Courier New" pitchFamily="49" charset="0"/>
                <a:cs typeface="Courier New" pitchFamily="49" charset="0"/>
              </a:rPr>
              <a:t>goto</a:t>
            </a:r>
            <a:r>
              <a:rPr lang="en-US" dirty="0">
                <a:latin typeface="Courier New" pitchFamily="49" charset="0"/>
                <a:cs typeface="Courier New" pitchFamily="49" charset="0"/>
              </a:rPr>
              <a:t>”)}</a:t>
            </a:r>
          </a:p>
          <a:p>
            <a:pPr>
              <a:buNone/>
            </a:pPr>
            <a:endParaRPr lang="en-US" dirty="0">
              <a:latin typeface="Courier New" pitchFamily="49" charset="0"/>
              <a:cs typeface="Courier New" pitchFamily="49" charset="0"/>
            </a:endParaRPr>
          </a:p>
        </p:txBody>
      </p:sp>
      <p:sp>
        <p:nvSpPr>
          <p:cNvPr id="6" name="Title 1"/>
          <p:cNvSpPr txBox="1">
            <a:spLocks/>
          </p:cNvSpPr>
          <p:nvPr/>
        </p:nvSpPr>
        <p:spPr>
          <a:xfrm>
            <a:off x="1154955" y="452718"/>
            <a:ext cx="8895879" cy="1400530"/>
          </a:xfrm>
          <a:prstGeom prst="rect">
            <a:avLst/>
          </a:prstGeom>
        </p:spPr>
        <p:txBody>
          <a:bodyPr vert="horz" lIns="91440" tIns="45720" rIns="91440" bIns="45720" rtlCol="0" anchor="ctr">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b="1" dirty="0" smtClean="0"/>
              <a:t>Translation Scheme</a:t>
            </a:r>
            <a:endParaRPr lang="en-US" sz="4800" b="1"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67947467"/>
      </p:ext>
    </p:extLst>
  </p:cSld>
  <p:clrMapOvr>
    <a:masterClrMapping/>
  </p:clrMapOvr>
  <mc:AlternateContent xmlns:mc="http://schemas.openxmlformats.org/markup-compatibility/2006">
    <mc:Choice xmlns:p14="http://schemas.microsoft.com/office/powerpoint/2010/main" Requires="p14">
      <p:transition spd="slow" p14:dur="2000" advTm="143008"/>
    </mc:Choice>
    <mc:Fallback>
      <p:transition spd="slow" advTm="143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452717"/>
            <a:ext cx="12192000" cy="5795681"/>
          </a:xfrm>
        </p:spPr>
        <p:txBody>
          <a:bodyPr anchor="ctr"/>
          <a:lstStyle/>
          <a:p>
            <a:pPr algn="ctr"/>
            <a:r>
              <a:rPr lang="en-US" sz="6600" b="1" dirty="0" smtClean="0"/>
              <a:t>Thank you!</a:t>
            </a:r>
            <a:endParaRPr lang="en-US" sz="6600" b="1"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1637442"/>
      </p:ext>
    </p:extLst>
  </p:cSld>
  <p:clrMapOvr>
    <a:masterClrMapping/>
  </p:clrMapOvr>
  <mc:AlternateContent xmlns:mc="http://schemas.openxmlformats.org/markup-compatibility/2006">
    <mc:Choice xmlns:p14="http://schemas.microsoft.com/office/powerpoint/2010/main" Requires="p14">
      <p:transition spd="slow" p14:dur="2000" advTm="5231"/>
    </mc:Choice>
    <mc:Fallback>
      <p:transition spd="slow" advTm="5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278</TotalTime>
  <Words>927</Words>
  <Application>Microsoft Office PowerPoint</Application>
  <PresentationFormat>Widescreen</PresentationFormat>
  <Paragraphs>85</Paragraphs>
  <Slides>8</Slides>
  <Notes>7</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Century Gothic</vt:lpstr>
      <vt:lpstr>Courier New</vt:lpstr>
      <vt:lpstr>Wingdings 3</vt:lpstr>
      <vt:lpstr>Ion</vt:lpstr>
      <vt:lpstr>Iterative Statements</vt:lpstr>
      <vt:lpstr>Introduction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Iterative Statements</dc:title>
  <dc:creator>Syed Asad Abrar</dc:creator>
  <cp:lastModifiedBy>Syed Asad Abrar</cp:lastModifiedBy>
  <cp:revision>23</cp:revision>
  <dcterms:created xsi:type="dcterms:W3CDTF">2020-06-14T14:25:06Z</dcterms:created>
  <dcterms:modified xsi:type="dcterms:W3CDTF">2020-06-14T19:22:31Z</dcterms:modified>
</cp:coreProperties>
</file>

<file path=docProps/thumbnail.jpeg>
</file>